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941F7-754F-4574-BED4-A3F4C029911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A5833-9142-4FEB-86C0-2CD21A529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1219200"/>
            <a:ext cx="5410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Ionospheric</a:t>
            </a:r>
            <a:r>
              <a:rPr lang="en-US" dirty="0" smtClean="0"/>
              <a:t> Studies Task Force (</a:t>
            </a:r>
            <a:r>
              <a:rPr lang="en-US" dirty="0" smtClean="0"/>
              <a:t>ISTF/4) </a:t>
            </a:r>
            <a:r>
              <a:rPr lang="en-US" dirty="0" smtClean="0"/>
              <a:t>Meeting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PHILIPPINES</a:t>
            </a:r>
          </a:p>
          <a:p>
            <a:pPr algn="ctr"/>
            <a:r>
              <a:rPr lang="en-US" b="1" dirty="0" smtClean="0"/>
              <a:t>UPDATE FOR TASK 1</a:t>
            </a:r>
          </a:p>
          <a:p>
            <a:pPr algn="ctr"/>
            <a:r>
              <a:rPr lang="en-US" b="1" dirty="0" smtClean="0"/>
              <a:t>(Data Collection)</a:t>
            </a:r>
            <a:endParaRPr lang="en-US" b="1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400" i="1" dirty="0" smtClean="0"/>
              <a:t>February 5-7, 2014</a:t>
            </a:r>
            <a:endParaRPr lang="en-US" sz="1400" i="1" dirty="0" smtClean="0"/>
          </a:p>
          <a:p>
            <a:pPr algn="ctr"/>
            <a:r>
              <a:rPr lang="en-US" sz="1400" i="1" dirty="0" smtClean="0"/>
              <a:t>New Delhi, India</a:t>
            </a:r>
            <a:endParaRPr lang="en-US" sz="14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4724400"/>
            <a:ext cx="8286750" cy="1758950"/>
            <a:chOff x="304800" y="4724400"/>
            <a:chExt cx="8286750" cy="1758950"/>
          </a:xfrm>
        </p:grpSpPr>
        <p:sp>
          <p:nvSpPr>
            <p:cNvPr id="9" name="Freeform 8"/>
            <p:cNvSpPr/>
            <p:nvPr/>
          </p:nvSpPr>
          <p:spPr>
            <a:xfrm>
              <a:off x="304800" y="4724400"/>
              <a:ext cx="8286750" cy="1758950"/>
            </a:xfrm>
            <a:custGeom>
              <a:avLst/>
              <a:gdLst>
                <a:gd name="connsiteX0" fmla="*/ 9525 w 8286750"/>
                <a:gd name="connsiteY0" fmla="*/ 83087 h 1664237"/>
                <a:gd name="connsiteX1" fmla="*/ 590550 w 8286750"/>
                <a:gd name="connsiteY1" fmla="*/ 206912 h 1664237"/>
                <a:gd name="connsiteX2" fmla="*/ 1162050 w 8286750"/>
                <a:gd name="connsiteY2" fmla="*/ 692687 h 1664237"/>
                <a:gd name="connsiteX3" fmla="*/ 1476375 w 8286750"/>
                <a:gd name="connsiteY3" fmla="*/ 1283237 h 1664237"/>
                <a:gd name="connsiteX4" fmla="*/ 8286750 w 8286750"/>
                <a:gd name="connsiteY4" fmla="*/ 1302287 h 1664237"/>
                <a:gd name="connsiteX5" fmla="*/ 8286750 w 8286750"/>
                <a:gd name="connsiteY5" fmla="*/ 1664237 h 1664237"/>
                <a:gd name="connsiteX6" fmla="*/ 0 w 8286750"/>
                <a:gd name="connsiteY6" fmla="*/ 1664237 h 1664237"/>
                <a:gd name="connsiteX7" fmla="*/ 9525 w 8286750"/>
                <a:gd name="connsiteY7" fmla="*/ 83087 h 1664237"/>
                <a:gd name="connsiteX0" fmla="*/ 9525 w 8286750"/>
                <a:gd name="connsiteY0" fmla="*/ 0 h 1581150"/>
                <a:gd name="connsiteX1" fmla="*/ 590550 w 8286750"/>
                <a:gd name="connsiteY1" fmla="*/ 276225 h 1581150"/>
                <a:gd name="connsiteX2" fmla="*/ 1162050 w 8286750"/>
                <a:gd name="connsiteY2" fmla="*/ 609600 h 1581150"/>
                <a:gd name="connsiteX3" fmla="*/ 1476375 w 8286750"/>
                <a:gd name="connsiteY3" fmla="*/ 1200150 h 1581150"/>
                <a:gd name="connsiteX4" fmla="*/ 8286750 w 8286750"/>
                <a:gd name="connsiteY4" fmla="*/ 1219200 h 1581150"/>
                <a:gd name="connsiteX5" fmla="*/ 8286750 w 8286750"/>
                <a:gd name="connsiteY5" fmla="*/ 1581150 h 1581150"/>
                <a:gd name="connsiteX6" fmla="*/ 0 w 8286750"/>
                <a:gd name="connsiteY6" fmla="*/ 1581150 h 1581150"/>
                <a:gd name="connsiteX7" fmla="*/ 9525 w 8286750"/>
                <a:gd name="connsiteY7" fmla="*/ 0 h 1581150"/>
                <a:gd name="connsiteX0" fmla="*/ 9525 w 8286750"/>
                <a:gd name="connsiteY0" fmla="*/ 161925 h 1743075"/>
                <a:gd name="connsiteX1" fmla="*/ 1162050 w 8286750"/>
                <a:gd name="connsiteY1" fmla="*/ 771525 h 1743075"/>
                <a:gd name="connsiteX2" fmla="*/ 1476375 w 8286750"/>
                <a:gd name="connsiteY2" fmla="*/ 1362075 h 1743075"/>
                <a:gd name="connsiteX3" fmla="*/ 8286750 w 8286750"/>
                <a:gd name="connsiteY3" fmla="*/ 1381125 h 1743075"/>
                <a:gd name="connsiteX4" fmla="*/ 8286750 w 8286750"/>
                <a:gd name="connsiteY4" fmla="*/ 1743075 h 1743075"/>
                <a:gd name="connsiteX5" fmla="*/ 0 w 8286750"/>
                <a:gd name="connsiteY5" fmla="*/ 1743075 h 1743075"/>
                <a:gd name="connsiteX6" fmla="*/ 9525 w 8286750"/>
                <a:gd name="connsiteY6" fmla="*/ 161925 h 1743075"/>
                <a:gd name="connsiteX0" fmla="*/ 9525 w 8286750"/>
                <a:gd name="connsiteY0" fmla="*/ 177800 h 1758950"/>
                <a:gd name="connsiteX1" fmla="*/ 1076325 w 8286750"/>
                <a:gd name="connsiteY1" fmla="*/ 692150 h 1758950"/>
                <a:gd name="connsiteX2" fmla="*/ 1162050 w 8286750"/>
                <a:gd name="connsiteY2" fmla="*/ 787400 h 1758950"/>
                <a:gd name="connsiteX3" fmla="*/ 1476375 w 8286750"/>
                <a:gd name="connsiteY3" fmla="*/ 1377950 h 1758950"/>
                <a:gd name="connsiteX4" fmla="*/ 8286750 w 8286750"/>
                <a:gd name="connsiteY4" fmla="*/ 1397000 h 1758950"/>
                <a:gd name="connsiteX5" fmla="*/ 8286750 w 8286750"/>
                <a:gd name="connsiteY5" fmla="*/ 1758950 h 1758950"/>
                <a:gd name="connsiteX6" fmla="*/ 0 w 8286750"/>
                <a:gd name="connsiteY6" fmla="*/ 1758950 h 1758950"/>
                <a:gd name="connsiteX7" fmla="*/ 9525 w 8286750"/>
                <a:gd name="connsiteY7" fmla="*/ 177800 h 1758950"/>
                <a:gd name="connsiteX0" fmla="*/ 9525 w 8286750"/>
                <a:gd name="connsiteY0" fmla="*/ 177800 h 1758950"/>
                <a:gd name="connsiteX1" fmla="*/ 1076325 w 8286750"/>
                <a:gd name="connsiteY1" fmla="*/ 692150 h 1758950"/>
                <a:gd name="connsiteX2" fmla="*/ 1314450 w 8286750"/>
                <a:gd name="connsiteY2" fmla="*/ 1092200 h 1758950"/>
                <a:gd name="connsiteX3" fmla="*/ 1476375 w 8286750"/>
                <a:gd name="connsiteY3" fmla="*/ 1377950 h 1758950"/>
                <a:gd name="connsiteX4" fmla="*/ 8286750 w 8286750"/>
                <a:gd name="connsiteY4" fmla="*/ 1397000 h 1758950"/>
                <a:gd name="connsiteX5" fmla="*/ 8286750 w 8286750"/>
                <a:gd name="connsiteY5" fmla="*/ 1758950 h 1758950"/>
                <a:gd name="connsiteX6" fmla="*/ 0 w 8286750"/>
                <a:gd name="connsiteY6" fmla="*/ 1758950 h 1758950"/>
                <a:gd name="connsiteX7" fmla="*/ 9525 w 8286750"/>
                <a:gd name="connsiteY7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1314450 w 8286750"/>
                <a:gd name="connsiteY2" fmla="*/ 1092200 h 1758950"/>
                <a:gd name="connsiteX3" fmla="*/ 1476375 w 8286750"/>
                <a:gd name="connsiteY3" fmla="*/ 1377950 h 1758950"/>
                <a:gd name="connsiteX4" fmla="*/ 8286750 w 8286750"/>
                <a:gd name="connsiteY4" fmla="*/ 1397000 h 1758950"/>
                <a:gd name="connsiteX5" fmla="*/ 8286750 w 8286750"/>
                <a:gd name="connsiteY5" fmla="*/ 1758950 h 1758950"/>
                <a:gd name="connsiteX6" fmla="*/ 0 w 8286750"/>
                <a:gd name="connsiteY6" fmla="*/ 1758950 h 1758950"/>
                <a:gd name="connsiteX7" fmla="*/ 9525 w 8286750"/>
                <a:gd name="connsiteY7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1314450 w 8286750"/>
                <a:gd name="connsiteY2" fmla="*/ 1092200 h 1758950"/>
                <a:gd name="connsiteX3" fmla="*/ 1476375 w 8286750"/>
                <a:gd name="connsiteY3" fmla="*/ 1377950 h 1758950"/>
                <a:gd name="connsiteX4" fmla="*/ 8286750 w 8286750"/>
                <a:gd name="connsiteY4" fmla="*/ 1397000 h 1758950"/>
                <a:gd name="connsiteX5" fmla="*/ 8286750 w 8286750"/>
                <a:gd name="connsiteY5" fmla="*/ 1758950 h 1758950"/>
                <a:gd name="connsiteX6" fmla="*/ 0 w 8286750"/>
                <a:gd name="connsiteY6" fmla="*/ 1758950 h 1758950"/>
                <a:gd name="connsiteX7" fmla="*/ 9525 w 8286750"/>
                <a:gd name="connsiteY7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1314450 w 8286750"/>
                <a:gd name="connsiteY2" fmla="*/ 1092200 h 1758950"/>
                <a:gd name="connsiteX3" fmla="*/ 1790700 w 8286750"/>
                <a:gd name="connsiteY3" fmla="*/ 1092200 h 1758950"/>
                <a:gd name="connsiteX4" fmla="*/ 1476375 w 8286750"/>
                <a:gd name="connsiteY4" fmla="*/ 1377950 h 1758950"/>
                <a:gd name="connsiteX5" fmla="*/ 8286750 w 8286750"/>
                <a:gd name="connsiteY5" fmla="*/ 1397000 h 1758950"/>
                <a:gd name="connsiteX6" fmla="*/ 8286750 w 8286750"/>
                <a:gd name="connsiteY6" fmla="*/ 1758950 h 1758950"/>
                <a:gd name="connsiteX7" fmla="*/ 0 w 8286750"/>
                <a:gd name="connsiteY7" fmla="*/ 1758950 h 1758950"/>
                <a:gd name="connsiteX8" fmla="*/ 9525 w 8286750"/>
                <a:gd name="connsiteY8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1314450 w 8286750"/>
                <a:gd name="connsiteY2" fmla="*/ 1092200 h 1758950"/>
                <a:gd name="connsiteX3" fmla="*/ 1476375 w 8286750"/>
                <a:gd name="connsiteY3" fmla="*/ 1377950 h 1758950"/>
                <a:gd name="connsiteX4" fmla="*/ 8286750 w 8286750"/>
                <a:gd name="connsiteY4" fmla="*/ 1397000 h 1758950"/>
                <a:gd name="connsiteX5" fmla="*/ 8286750 w 8286750"/>
                <a:gd name="connsiteY5" fmla="*/ 1758950 h 1758950"/>
                <a:gd name="connsiteX6" fmla="*/ 0 w 8286750"/>
                <a:gd name="connsiteY6" fmla="*/ 1758950 h 1758950"/>
                <a:gd name="connsiteX7" fmla="*/ 9525 w 8286750"/>
                <a:gd name="connsiteY7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14763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30765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152525 w 8286750"/>
                <a:gd name="connsiteY1" fmla="*/ 463550 h 1758950"/>
                <a:gd name="connsiteX2" fmla="*/ 30765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152525 w 8286750"/>
                <a:gd name="connsiteY1" fmla="*/ 463550 h 1758950"/>
                <a:gd name="connsiteX2" fmla="*/ 30765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152525 w 8286750"/>
                <a:gd name="connsiteY1" fmla="*/ 463550 h 1758950"/>
                <a:gd name="connsiteX2" fmla="*/ 30765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152525 w 8286750"/>
                <a:gd name="connsiteY1" fmla="*/ 463550 h 1758950"/>
                <a:gd name="connsiteX2" fmla="*/ 30765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152525 w 8286750"/>
                <a:gd name="connsiteY1" fmla="*/ 463550 h 1758950"/>
                <a:gd name="connsiteX2" fmla="*/ 3076575 w 8286750"/>
                <a:gd name="connsiteY2" fmla="*/ 1377950 h 1758950"/>
                <a:gd name="connsiteX3" fmla="*/ 6610350 w 8286750"/>
                <a:gd name="connsiteY3" fmla="*/ 17018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457325 w 8286750"/>
                <a:gd name="connsiteY1" fmla="*/ 768350 h 1758950"/>
                <a:gd name="connsiteX2" fmla="*/ 3076575 w 8286750"/>
                <a:gd name="connsiteY2" fmla="*/ 1377950 h 1758950"/>
                <a:gd name="connsiteX3" fmla="*/ 6610350 w 8286750"/>
                <a:gd name="connsiteY3" fmla="*/ 17018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457325 w 8286750"/>
                <a:gd name="connsiteY1" fmla="*/ 768350 h 1758950"/>
                <a:gd name="connsiteX2" fmla="*/ 3076575 w 8286750"/>
                <a:gd name="connsiteY2" fmla="*/ 1377950 h 1758950"/>
                <a:gd name="connsiteX3" fmla="*/ 6610350 w 8286750"/>
                <a:gd name="connsiteY3" fmla="*/ 17018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457325 w 8286750"/>
                <a:gd name="connsiteY1" fmla="*/ 768350 h 1758950"/>
                <a:gd name="connsiteX2" fmla="*/ 3076575 w 8286750"/>
                <a:gd name="connsiteY2" fmla="*/ 1377950 h 1758950"/>
                <a:gd name="connsiteX3" fmla="*/ 6610350 w 8286750"/>
                <a:gd name="connsiteY3" fmla="*/ 17018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750" h="1758950">
                  <a:moveTo>
                    <a:pt x="9525" y="177800"/>
                  </a:moveTo>
                  <a:cubicBezTo>
                    <a:pt x="188913" y="0"/>
                    <a:pt x="1030288" y="339725"/>
                    <a:pt x="1457325" y="768350"/>
                  </a:cubicBezTo>
                  <a:cubicBezTo>
                    <a:pt x="1873250" y="1101725"/>
                    <a:pt x="1836738" y="1222375"/>
                    <a:pt x="3076575" y="1377950"/>
                  </a:cubicBezTo>
                  <a:lnTo>
                    <a:pt x="6610350" y="1701800"/>
                  </a:lnTo>
                  <a:lnTo>
                    <a:pt x="8286750" y="1758950"/>
                  </a:lnTo>
                  <a:lnTo>
                    <a:pt x="0" y="1758950"/>
                  </a:lnTo>
                  <a:lnTo>
                    <a:pt x="9525" y="17780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1" descr="C:\Documents and Settings\popoy\My Documents\My Pictures\Adobe\Scanned Photos\2008-07-02-0721-39_edited.jpg"/>
            <p:cNvPicPr>
              <a:picLocks noChangeArrowheads="1"/>
            </p:cNvPicPr>
            <p:nvPr/>
          </p:nvPicPr>
          <p:blipFill>
            <a:blip r:embed="rId2" cstate="print"/>
            <a:srcRect b="28586"/>
            <a:stretch>
              <a:fillRect/>
            </a:stretch>
          </p:blipFill>
          <p:spPr bwMode="auto">
            <a:xfrm>
              <a:off x="609600" y="5486400"/>
              <a:ext cx="914400" cy="6842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03518"/>
            <a:ext cx="3276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Currently Operating AGS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Total  = 17 Stations</a:t>
            </a:r>
          </a:p>
          <a:p>
            <a:pPr algn="ctr"/>
            <a:endParaRPr lang="en-US" sz="1400" dirty="0" smtClean="0"/>
          </a:p>
          <a:p>
            <a:r>
              <a:rPr lang="en-US" sz="1400" dirty="0" err="1" smtClean="0"/>
              <a:t>Iono</a:t>
            </a:r>
            <a:r>
              <a:rPr lang="en-US" sz="1400" dirty="0" smtClean="0"/>
              <a:t> Delay Data Sources = </a:t>
            </a:r>
          </a:p>
          <a:p>
            <a:pPr algn="ctr"/>
            <a:r>
              <a:rPr lang="en-US" sz="1400" dirty="0" smtClean="0"/>
              <a:t>12 (</a:t>
            </a:r>
            <a:r>
              <a:rPr lang="en-US" sz="1400" dirty="0" err="1" smtClean="0"/>
              <a:t>Leica</a:t>
            </a:r>
            <a:r>
              <a:rPr lang="en-US" sz="1400" dirty="0" smtClean="0"/>
              <a:t> GRX1200)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5 </a:t>
            </a:r>
            <a:r>
              <a:rPr lang="en-US" sz="1400" dirty="0" smtClean="0"/>
              <a:t>(Trimble Net R9)</a:t>
            </a:r>
          </a:p>
          <a:p>
            <a:endParaRPr lang="en-US" sz="1400" dirty="0" smtClean="0"/>
          </a:p>
          <a:p>
            <a:r>
              <a:rPr lang="en-US" sz="1400" i="1" dirty="0" smtClean="0"/>
              <a:t>Possible</a:t>
            </a:r>
            <a:r>
              <a:rPr lang="en-US" sz="1400" dirty="0" smtClean="0"/>
              <a:t> Scintillation Data Sources = </a:t>
            </a:r>
            <a:r>
              <a:rPr lang="en-US" sz="1400" b="1" dirty="0" smtClean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*source: National Mapping and Resource Information Agency (NAMRIA), Philippines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265944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i="1" dirty="0" smtClean="0"/>
              <a:t>Each AGS are currently configured to log at 1Hz, and the data are sent every hour to the main server for archiving </a:t>
            </a:r>
            <a:r>
              <a:rPr lang="en-US" sz="1400" i="1" dirty="0" smtClean="0"/>
              <a:t>(24 separate data </a:t>
            </a:r>
            <a:r>
              <a:rPr lang="en-US" sz="1400" i="1" dirty="0" smtClean="0"/>
              <a:t>files </a:t>
            </a:r>
            <a:r>
              <a:rPr lang="en-US" sz="1400" i="1" dirty="0" smtClean="0"/>
              <a:t>per day per site) </a:t>
            </a:r>
            <a:r>
              <a:rPr lang="en-US" sz="1400" i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400" i="1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1400" i="1" dirty="0" smtClean="0"/>
              <a:t>No data </a:t>
            </a:r>
            <a:r>
              <a:rPr lang="en-US" sz="1400" i="1" dirty="0" smtClean="0"/>
              <a:t>available </a:t>
            </a:r>
            <a:r>
              <a:rPr lang="en-US" sz="1400" i="1" dirty="0" smtClean="0"/>
              <a:t>yet for </a:t>
            </a:r>
            <a:r>
              <a:rPr lang="en-US" sz="1400" i="1" dirty="0" smtClean="0"/>
              <a:t>scintillation </a:t>
            </a:r>
            <a:r>
              <a:rPr lang="en-US" sz="1400" i="1" dirty="0" smtClean="0"/>
              <a:t>analysis since all AGS are configured to log at 1 Hz.</a:t>
            </a:r>
          </a:p>
          <a:p>
            <a:pPr>
              <a:buFont typeface="Arial" pitchFamily="34" charset="0"/>
              <a:buChar char="•"/>
            </a:pPr>
            <a:endParaRPr lang="en-US" sz="1400" i="1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1400" i="1" dirty="0" smtClean="0"/>
              <a:t>Out of the </a:t>
            </a:r>
            <a:r>
              <a:rPr lang="en-US" sz="1400" b="1" i="1" dirty="0" smtClean="0"/>
              <a:t>6</a:t>
            </a:r>
            <a:r>
              <a:rPr lang="en-US" sz="1400" i="1" dirty="0" smtClean="0"/>
              <a:t> planned new sites in 2013, </a:t>
            </a:r>
            <a:r>
              <a:rPr lang="en-US" sz="1400" b="1" i="1" dirty="0" smtClean="0"/>
              <a:t>3</a:t>
            </a:r>
            <a:r>
              <a:rPr lang="en-US" sz="1400" i="1" dirty="0" smtClean="0"/>
              <a:t> sites are already  procured and are  for installation. 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04800"/>
            <a:ext cx="3657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Update on Data Sources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6406" r="20312" b="8972"/>
          <a:stretch>
            <a:fillRect/>
          </a:stretch>
        </p:blipFill>
        <p:spPr bwMode="auto">
          <a:xfrm>
            <a:off x="4038600" y="304800"/>
            <a:ext cx="4876800" cy="626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4191000" y="5334000"/>
            <a:ext cx="2286000" cy="938719"/>
            <a:chOff x="4267200" y="5638800"/>
            <a:chExt cx="2286000" cy="938719"/>
          </a:xfrm>
        </p:grpSpPr>
        <p:sp>
          <p:nvSpPr>
            <p:cNvPr id="13" name="TextBox 12"/>
            <p:cNvSpPr txBox="1"/>
            <p:nvPr/>
          </p:nvSpPr>
          <p:spPr>
            <a:xfrm>
              <a:off x="4267200" y="5638800"/>
              <a:ext cx="2286000" cy="938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      - </a:t>
              </a:r>
              <a:r>
                <a:rPr lang="en-US" sz="1100" dirty="0" err="1" smtClean="0"/>
                <a:t>iono</a:t>
              </a:r>
              <a:r>
                <a:rPr lang="en-US" sz="1100" dirty="0" smtClean="0"/>
                <a:t> delay data sources</a:t>
              </a:r>
            </a:p>
            <a:p>
              <a:endParaRPr lang="en-US" sz="1100" dirty="0" smtClean="0"/>
            </a:p>
            <a:p>
              <a:r>
                <a:rPr lang="en-US" sz="1100" dirty="0" smtClean="0"/>
                <a:t>      - </a:t>
              </a:r>
              <a:r>
                <a:rPr lang="en-US" sz="1100" dirty="0" err="1" smtClean="0"/>
                <a:t>iono</a:t>
              </a:r>
              <a:r>
                <a:rPr lang="en-US" sz="1100" dirty="0" smtClean="0"/>
                <a:t> </a:t>
              </a:r>
              <a:r>
                <a:rPr lang="en-US" sz="1100" dirty="0" smtClean="0"/>
                <a:t>&amp; scintillation data sources </a:t>
              </a:r>
            </a:p>
            <a:p>
              <a:endParaRPr lang="en-US" sz="1100" dirty="0" smtClean="0"/>
            </a:p>
            <a:p>
              <a:r>
                <a:rPr lang="en-US" sz="1100" dirty="0" smtClean="0"/>
                <a:t>      - procured and for installation</a:t>
              </a:r>
              <a:endParaRPr lang="en-US" sz="1100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/>
            <a:srcRect l="45081" t="10338" r="51954" b="86324"/>
            <a:stretch>
              <a:fillRect/>
            </a:stretch>
          </p:blipFill>
          <p:spPr bwMode="auto">
            <a:xfrm>
              <a:off x="4289674" y="6296157"/>
              <a:ext cx="228600" cy="229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/>
            <a:srcRect l="41649" t="17379" r="55406" b="79420"/>
            <a:stretch>
              <a:fillRect/>
            </a:stretch>
          </p:blipFill>
          <p:spPr bwMode="auto">
            <a:xfrm>
              <a:off x="4285109" y="5689717"/>
              <a:ext cx="226891" cy="2203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/>
            <a:srcRect l="38587" t="20420" r="58637" b="76191"/>
            <a:stretch>
              <a:fillRect/>
            </a:stretch>
          </p:blipFill>
          <p:spPr bwMode="auto">
            <a:xfrm>
              <a:off x="4294239" y="5983648"/>
              <a:ext cx="213972" cy="2331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219200"/>
            <a:ext cx="3352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 smtClean="0"/>
              <a:t>On Use of NAMRIA data within CAAP: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MOA between CAAP and NAMRIA on the sharing of NAMRIA data for use within CAAP has already been approved. 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The MOA included the agreement  to install a new NAMRIA AGS site (PDAV) within the Davao International Airport.</a:t>
            </a:r>
          </a:p>
          <a:p>
            <a:endParaRPr lang="en-US" sz="1400" i="1" u="sng" dirty="0" smtClean="0"/>
          </a:p>
          <a:p>
            <a:endParaRPr lang="en-US" sz="1400" i="1" u="sng" dirty="0" smtClean="0"/>
          </a:p>
          <a:p>
            <a:endParaRPr lang="en-US" sz="1400" i="1" u="sng" dirty="0" smtClean="0"/>
          </a:p>
          <a:p>
            <a:r>
              <a:rPr lang="en-US" sz="1400" i="1" u="sng" dirty="0" smtClean="0"/>
              <a:t> Use of NAMRIA data within ISTF: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MOA between CAAP and NAMRIA </a:t>
            </a:r>
            <a:r>
              <a:rPr lang="en-US" sz="1400" i="1" dirty="0" smtClean="0"/>
              <a:t>on the </a:t>
            </a:r>
            <a:r>
              <a:rPr lang="en-US" sz="1400" i="1" dirty="0" smtClean="0"/>
              <a:t>sharing of NAMRIA data for use within </a:t>
            </a:r>
            <a:r>
              <a:rPr lang="en-US" sz="1400" i="1" dirty="0" smtClean="0"/>
              <a:t>the ISTF  is currently under process. 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Expected to be completed by Q2-2014.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04800"/>
            <a:ext cx="3657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Update on MOA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6406" r="20312" b="8972"/>
          <a:stretch>
            <a:fillRect/>
          </a:stretch>
        </p:blipFill>
        <p:spPr bwMode="auto">
          <a:xfrm>
            <a:off x="4038600" y="304800"/>
            <a:ext cx="4876800" cy="626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8194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THANK YOU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" y="4724400"/>
            <a:ext cx="8286750" cy="1758950"/>
            <a:chOff x="304800" y="4724400"/>
            <a:chExt cx="8286750" cy="1758950"/>
          </a:xfrm>
        </p:grpSpPr>
        <p:sp>
          <p:nvSpPr>
            <p:cNvPr id="7" name="Freeform 6"/>
            <p:cNvSpPr/>
            <p:nvPr/>
          </p:nvSpPr>
          <p:spPr>
            <a:xfrm>
              <a:off x="304800" y="4724400"/>
              <a:ext cx="8286750" cy="1758950"/>
            </a:xfrm>
            <a:custGeom>
              <a:avLst/>
              <a:gdLst>
                <a:gd name="connsiteX0" fmla="*/ 9525 w 8286750"/>
                <a:gd name="connsiteY0" fmla="*/ 83087 h 1664237"/>
                <a:gd name="connsiteX1" fmla="*/ 590550 w 8286750"/>
                <a:gd name="connsiteY1" fmla="*/ 206912 h 1664237"/>
                <a:gd name="connsiteX2" fmla="*/ 1162050 w 8286750"/>
                <a:gd name="connsiteY2" fmla="*/ 692687 h 1664237"/>
                <a:gd name="connsiteX3" fmla="*/ 1476375 w 8286750"/>
                <a:gd name="connsiteY3" fmla="*/ 1283237 h 1664237"/>
                <a:gd name="connsiteX4" fmla="*/ 8286750 w 8286750"/>
                <a:gd name="connsiteY4" fmla="*/ 1302287 h 1664237"/>
                <a:gd name="connsiteX5" fmla="*/ 8286750 w 8286750"/>
                <a:gd name="connsiteY5" fmla="*/ 1664237 h 1664237"/>
                <a:gd name="connsiteX6" fmla="*/ 0 w 8286750"/>
                <a:gd name="connsiteY6" fmla="*/ 1664237 h 1664237"/>
                <a:gd name="connsiteX7" fmla="*/ 9525 w 8286750"/>
                <a:gd name="connsiteY7" fmla="*/ 83087 h 1664237"/>
                <a:gd name="connsiteX0" fmla="*/ 9525 w 8286750"/>
                <a:gd name="connsiteY0" fmla="*/ 0 h 1581150"/>
                <a:gd name="connsiteX1" fmla="*/ 590550 w 8286750"/>
                <a:gd name="connsiteY1" fmla="*/ 276225 h 1581150"/>
                <a:gd name="connsiteX2" fmla="*/ 1162050 w 8286750"/>
                <a:gd name="connsiteY2" fmla="*/ 609600 h 1581150"/>
                <a:gd name="connsiteX3" fmla="*/ 1476375 w 8286750"/>
                <a:gd name="connsiteY3" fmla="*/ 1200150 h 1581150"/>
                <a:gd name="connsiteX4" fmla="*/ 8286750 w 8286750"/>
                <a:gd name="connsiteY4" fmla="*/ 1219200 h 1581150"/>
                <a:gd name="connsiteX5" fmla="*/ 8286750 w 8286750"/>
                <a:gd name="connsiteY5" fmla="*/ 1581150 h 1581150"/>
                <a:gd name="connsiteX6" fmla="*/ 0 w 8286750"/>
                <a:gd name="connsiteY6" fmla="*/ 1581150 h 1581150"/>
                <a:gd name="connsiteX7" fmla="*/ 9525 w 8286750"/>
                <a:gd name="connsiteY7" fmla="*/ 0 h 1581150"/>
                <a:gd name="connsiteX0" fmla="*/ 9525 w 8286750"/>
                <a:gd name="connsiteY0" fmla="*/ 161925 h 1743075"/>
                <a:gd name="connsiteX1" fmla="*/ 1162050 w 8286750"/>
                <a:gd name="connsiteY1" fmla="*/ 771525 h 1743075"/>
                <a:gd name="connsiteX2" fmla="*/ 1476375 w 8286750"/>
                <a:gd name="connsiteY2" fmla="*/ 1362075 h 1743075"/>
                <a:gd name="connsiteX3" fmla="*/ 8286750 w 8286750"/>
                <a:gd name="connsiteY3" fmla="*/ 1381125 h 1743075"/>
                <a:gd name="connsiteX4" fmla="*/ 8286750 w 8286750"/>
                <a:gd name="connsiteY4" fmla="*/ 1743075 h 1743075"/>
                <a:gd name="connsiteX5" fmla="*/ 0 w 8286750"/>
                <a:gd name="connsiteY5" fmla="*/ 1743075 h 1743075"/>
                <a:gd name="connsiteX6" fmla="*/ 9525 w 8286750"/>
                <a:gd name="connsiteY6" fmla="*/ 161925 h 1743075"/>
                <a:gd name="connsiteX0" fmla="*/ 9525 w 8286750"/>
                <a:gd name="connsiteY0" fmla="*/ 177800 h 1758950"/>
                <a:gd name="connsiteX1" fmla="*/ 1076325 w 8286750"/>
                <a:gd name="connsiteY1" fmla="*/ 692150 h 1758950"/>
                <a:gd name="connsiteX2" fmla="*/ 1162050 w 8286750"/>
                <a:gd name="connsiteY2" fmla="*/ 787400 h 1758950"/>
                <a:gd name="connsiteX3" fmla="*/ 1476375 w 8286750"/>
                <a:gd name="connsiteY3" fmla="*/ 1377950 h 1758950"/>
                <a:gd name="connsiteX4" fmla="*/ 8286750 w 8286750"/>
                <a:gd name="connsiteY4" fmla="*/ 1397000 h 1758950"/>
                <a:gd name="connsiteX5" fmla="*/ 8286750 w 8286750"/>
                <a:gd name="connsiteY5" fmla="*/ 1758950 h 1758950"/>
                <a:gd name="connsiteX6" fmla="*/ 0 w 8286750"/>
                <a:gd name="connsiteY6" fmla="*/ 1758950 h 1758950"/>
                <a:gd name="connsiteX7" fmla="*/ 9525 w 8286750"/>
                <a:gd name="connsiteY7" fmla="*/ 177800 h 1758950"/>
                <a:gd name="connsiteX0" fmla="*/ 9525 w 8286750"/>
                <a:gd name="connsiteY0" fmla="*/ 177800 h 1758950"/>
                <a:gd name="connsiteX1" fmla="*/ 1076325 w 8286750"/>
                <a:gd name="connsiteY1" fmla="*/ 692150 h 1758950"/>
                <a:gd name="connsiteX2" fmla="*/ 1314450 w 8286750"/>
                <a:gd name="connsiteY2" fmla="*/ 1092200 h 1758950"/>
                <a:gd name="connsiteX3" fmla="*/ 1476375 w 8286750"/>
                <a:gd name="connsiteY3" fmla="*/ 1377950 h 1758950"/>
                <a:gd name="connsiteX4" fmla="*/ 8286750 w 8286750"/>
                <a:gd name="connsiteY4" fmla="*/ 1397000 h 1758950"/>
                <a:gd name="connsiteX5" fmla="*/ 8286750 w 8286750"/>
                <a:gd name="connsiteY5" fmla="*/ 1758950 h 1758950"/>
                <a:gd name="connsiteX6" fmla="*/ 0 w 8286750"/>
                <a:gd name="connsiteY6" fmla="*/ 1758950 h 1758950"/>
                <a:gd name="connsiteX7" fmla="*/ 9525 w 8286750"/>
                <a:gd name="connsiteY7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1314450 w 8286750"/>
                <a:gd name="connsiteY2" fmla="*/ 1092200 h 1758950"/>
                <a:gd name="connsiteX3" fmla="*/ 1476375 w 8286750"/>
                <a:gd name="connsiteY3" fmla="*/ 1377950 h 1758950"/>
                <a:gd name="connsiteX4" fmla="*/ 8286750 w 8286750"/>
                <a:gd name="connsiteY4" fmla="*/ 1397000 h 1758950"/>
                <a:gd name="connsiteX5" fmla="*/ 8286750 w 8286750"/>
                <a:gd name="connsiteY5" fmla="*/ 1758950 h 1758950"/>
                <a:gd name="connsiteX6" fmla="*/ 0 w 8286750"/>
                <a:gd name="connsiteY6" fmla="*/ 1758950 h 1758950"/>
                <a:gd name="connsiteX7" fmla="*/ 9525 w 8286750"/>
                <a:gd name="connsiteY7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1314450 w 8286750"/>
                <a:gd name="connsiteY2" fmla="*/ 1092200 h 1758950"/>
                <a:gd name="connsiteX3" fmla="*/ 1476375 w 8286750"/>
                <a:gd name="connsiteY3" fmla="*/ 1377950 h 1758950"/>
                <a:gd name="connsiteX4" fmla="*/ 8286750 w 8286750"/>
                <a:gd name="connsiteY4" fmla="*/ 1397000 h 1758950"/>
                <a:gd name="connsiteX5" fmla="*/ 8286750 w 8286750"/>
                <a:gd name="connsiteY5" fmla="*/ 1758950 h 1758950"/>
                <a:gd name="connsiteX6" fmla="*/ 0 w 8286750"/>
                <a:gd name="connsiteY6" fmla="*/ 1758950 h 1758950"/>
                <a:gd name="connsiteX7" fmla="*/ 9525 w 8286750"/>
                <a:gd name="connsiteY7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1314450 w 8286750"/>
                <a:gd name="connsiteY2" fmla="*/ 1092200 h 1758950"/>
                <a:gd name="connsiteX3" fmla="*/ 1790700 w 8286750"/>
                <a:gd name="connsiteY3" fmla="*/ 1092200 h 1758950"/>
                <a:gd name="connsiteX4" fmla="*/ 1476375 w 8286750"/>
                <a:gd name="connsiteY4" fmla="*/ 1377950 h 1758950"/>
                <a:gd name="connsiteX5" fmla="*/ 8286750 w 8286750"/>
                <a:gd name="connsiteY5" fmla="*/ 1397000 h 1758950"/>
                <a:gd name="connsiteX6" fmla="*/ 8286750 w 8286750"/>
                <a:gd name="connsiteY6" fmla="*/ 1758950 h 1758950"/>
                <a:gd name="connsiteX7" fmla="*/ 0 w 8286750"/>
                <a:gd name="connsiteY7" fmla="*/ 1758950 h 1758950"/>
                <a:gd name="connsiteX8" fmla="*/ 9525 w 8286750"/>
                <a:gd name="connsiteY8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1314450 w 8286750"/>
                <a:gd name="connsiteY2" fmla="*/ 1092200 h 1758950"/>
                <a:gd name="connsiteX3" fmla="*/ 1476375 w 8286750"/>
                <a:gd name="connsiteY3" fmla="*/ 1377950 h 1758950"/>
                <a:gd name="connsiteX4" fmla="*/ 8286750 w 8286750"/>
                <a:gd name="connsiteY4" fmla="*/ 1397000 h 1758950"/>
                <a:gd name="connsiteX5" fmla="*/ 8286750 w 8286750"/>
                <a:gd name="connsiteY5" fmla="*/ 1758950 h 1758950"/>
                <a:gd name="connsiteX6" fmla="*/ 0 w 8286750"/>
                <a:gd name="connsiteY6" fmla="*/ 1758950 h 1758950"/>
                <a:gd name="connsiteX7" fmla="*/ 9525 w 8286750"/>
                <a:gd name="connsiteY7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14763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847725 w 8286750"/>
                <a:gd name="connsiteY1" fmla="*/ 463550 h 1758950"/>
                <a:gd name="connsiteX2" fmla="*/ 30765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152525 w 8286750"/>
                <a:gd name="connsiteY1" fmla="*/ 463550 h 1758950"/>
                <a:gd name="connsiteX2" fmla="*/ 30765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152525 w 8286750"/>
                <a:gd name="connsiteY1" fmla="*/ 463550 h 1758950"/>
                <a:gd name="connsiteX2" fmla="*/ 30765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152525 w 8286750"/>
                <a:gd name="connsiteY1" fmla="*/ 463550 h 1758950"/>
                <a:gd name="connsiteX2" fmla="*/ 30765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152525 w 8286750"/>
                <a:gd name="connsiteY1" fmla="*/ 463550 h 1758950"/>
                <a:gd name="connsiteX2" fmla="*/ 3076575 w 8286750"/>
                <a:gd name="connsiteY2" fmla="*/ 1377950 h 1758950"/>
                <a:gd name="connsiteX3" fmla="*/ 8286750 w 8286750"/>
                <a:gd name="connsiteY3" fmla="*/ 13970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152525 w 8286750"/>
                <a:gd name="connsiteY1" fmla="*/ 463550 h 1758950"/>
                <a:gd name="connsiteX2" fmla="*/ 3076575 w 8286750"/>
                <a:gd name="connsiteY2" fmla="*/ 1377950 h 1758950"/>
                <a:gd name="connsiteX3" fmla="*/ 6610350 w 8286750"/>
                <a:gd name="connsiteY3" fmla="*/ 17018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457325 w 8286750"/>
                <a:gd name="connsiteY1" fmla="*/ 768350 h 1758950"/>
                <a:gd name="connsiteX2" fmla="*/ 3076575 w 8286750"/>
                <a:gd name="connsiteY2" fmla="*/ 1377950 h 1758950"/>
                <a:gd name="connsiteX3" fmla="*/ 6610350 w 8286750"/>
                <a:gd name="connsiteY3" fmla="*/ 17018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457325 w 8286750"/>
                <a:gd name="connsiteY1" fmla="*/ 768350 h 1758950"/>
                <a:gd name="connsiteX2" fmla="*/ 3076575 w 8286750"/>
                <a:gd name="connsiteY2" fmla="*/ 1377950 h 1758950"/>
                <a:gd name="connsiteX3" fmla="*/ 6610350 w 8286750"/>
                <a:gd name="connsiteY3" fmla="*/ 17018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  <a:gd name="connsiteX0" fmla="*/ 9525 w 8286750"/>
                <a:gd name="connsiteY0" fmla="*/ 177800 h 1758950"/>
                <a:gd name="connsiteX1" fmla="*/ 1457325 w 8286750"/>
                <a:gd name="connsiteY1" fmla="*/ 768350 h 1758950"/>
                <a:gd name="connsiteX2" fmla="*/ 3076575 w 8286750"/>
                <a:gd name="connsiteY2" fmla="*/ 1377950 h 1758950"/>
                <a:gd name="connsiteX3" fmla="*/ 6610350 w 8286750"/>
                <a:gd name="connsiteY3" fmla="*/ 1701800 h 1758950"/>
                <a:gd name="connsiteX4" fmla="*/ 8286750 w 8286750"/>
                <a:gd name="connsiteY4" fmla="*/ 1758950 h 1758950"/>
                <a:gd name="connsiteX5" fmla="*/ 0 w 8286750"/>
                <a:gd name="connsiteY5" fmla="*/ 1758950 h 1758950"/>
                <a:gd name="connsiteX6" fmla="*/ 9525 w 8286750"/>
                <a:gd name="connsiteY6" fmla="*/ 17780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750" h="1758950">
                  <a:moveTo>
                    <a:pt x="9525" y="177800"/>
                  </a:moveTo>
                  <a:cubicBezTo>
                    <a:pt x="188913" y="0"/>
                    <a:pt x="1030288" y="339725"/>
                    <a:pt x="1457325" y="768350"/>
                  </a:cubicBezTo>
                  <a:cubicBezTo>
                    <a:pt x="1873250" y="1101725"/>
                    <a:pt x="1836738" y="1222375"/>
                    <a:pt x="3076575" y="1377950"/>
                  </a:cubicBezTo>
                  <a:lnTo>
                    <a:pt x="6610350" y="1701800"/>
                  </a:lnTo>
                  <a:lnTo>
                    <a:pt x="8286750" y="1758950"/>
                  </a:lnTo>
                  <a:lnTo>
                    <a:pt x="0" y="1758950"/>
                  </a:lnTo>
                  <a:lnTo>
                    <a:pt x="9525" y="17780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" descr="C:\Documents and Settings\popoy\My Documents\My Pictures\Adobe\Scanned Photos\2008-07-02-0721-39_edited.jpg"/>
            <p:cNvPicPr>
              <a:picLocks noChangeArrowheads="1"/>
            </p:cNvPicPr>
            <p:nvPr/>
          </p:nvPicPr>
          <p:blipFill>
            <a:blip r:embed="rId2" cstate="print"/>
            <a:srcRect b="28586"/>
            <a:stretch>
              <a:fillRect/>
            </a:stretch>
          </p:blipFill>
          <p:spPr bwMode="auto">
            <a:xfrm>
              <a:off x="609600" y="5486400"/>
              <a:ext cx="914400" cy="6842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D74F86EDCFE745AB38652D222C73E7" ma:contentTypeVersion="5" ma:contentTypeDescription="Create a new document." ma:contentTypeScope="" ma:versionID="1eab13c5e14d074bbf8a4b48e0c8e668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>2014 ISTF4</Type_x0020_Name>
    <Presenter xmlns="2b0c29a6-a2e0-472b-bfb4-397922b0132f">Philippines</Presenter>
    <Update_x0020_Date xmlns="2b0c29a6-a2e0-472b-bfb4-397922b0132f">07 Feb. 2014</Update_x0020_Date>
    <Number xmlns="2b0c29a6-a2e0-472b-bfb4-397922b0132f">PPT03</Number>
  </documentManagement>
</p:properties>
</file>

<file path=customXml/itemProps1.xml><?xml version="1.0" encoding="utf-8"?>
<ds:datastoreItem xmlns:ds="http://schemas.openxmlformats.org/officeDocument/2006/customXml" ds:itemID="{5A94AF78-5EBB-4050-9FAC-ABD0F0259F90}"/>
</file>

<file path=customXml/itemProps2.xml><?xml version="1.0" encoding="utf-8"?>
<ds:datastoreItem xmlns:ds="http://schemas.openxmlformats.org/officeDocument/2006/customXml" ds:itemID="{E9E08D1D-FFA7-4899-ACD3-A2304B5368BC}"/>
</file>

<file path=customXml/itemProps3.xml><?xml version="1.0" encoding="utf-8"?>
<ds:datastoreItem xmlns:ds="http://schemas.openxmlformats.org/officeDocument/2006/customXml" ds:itemID="{59EAE112-9C1A-400F-8DD1-0068A91505CB}"/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253</Words>
  <Application>Microsoft Office PowerPoint</Application>
  <PresentationFormat>On-screen Show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Philippines Update For Task 1 (Data Collection)</dc:title>
  <dc:creator>anino</dc:creator>
  <cp:lastModifiedBy>anino</cp:lastModifiedBy>
  <cp:revision>76</cp:revision>
  <dcterms:created xsi:type="dcterms:W3CDTF">2013-10-07T01:00:17Z</dcterms:created>
  <dcterms:modified xsi:type="dcterms:W3CDTF">2014-01-30T04:52:50Z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0x01010096D74F86EDCFE745AB38652D222C73E7</vt:lpwstr>
  </property>
</Properties>
</file>